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102" autoAdjust="0"/>
    <p:restoredTop sz="94660"/>
  </p:normalViewPr>
  <p:slideViewPr>
    <p:cSldViewPr snapToGrid="0">
      <p:cViewPr varScale="1">
        <p:scale>
          <a:sx n="36" d="100"/>
          <a:sy n="36" d="100"/>
        </p:scale>
        <p:origin x="34" y="9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A7929-6048-0345-F28E-373AC61424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A2BBA0-E3B7-FAAC-BB94-04022CC2C5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20F60C-2A71-DCAE-0C0D-C0B2C9340B30}"/>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5" name="Footer Placeholder 4">
            <a:extLst>
              <a:ext uri="{FF2B5EF4-FFF2-40B4-BE49-F238E27FC236}">
                <a16:creationId xmlns:a16="http://schemas.microsoft.com/office/drawing/2014/main" id="{BFBA7E86-BCFF-BFC0-E71F-A28F375032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9ACCD-1A93-66D4-5A95-4A3B3B6FB5AB}"/>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2383394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02206-86B4-2DE8-8EC6-866E064623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75EE576-0922-B1E6-AA73-A59CB67FA0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0E1B34-22F2-9ADF-A111-864B8A5FB43B}"/>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5" name="Footer Placeholder 4">
            <a:extLst>
              <a:ext uri="{FF2B5EF4-FFF2-40B4-BE49-F238E27FC236}">
                <a16:creationId xmlns:a16="http://schemas.microsoft.com/office/drawing/2014/main" id="{863434E7-6BC5-86AA-E8AE-3D75A4BF0B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2E65AB-9BBA-446C-FDDE-19FCC5EE6DF8}"/>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415788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74F00E-BB47-2C3C-F93E-83135DF578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38F368-23C2-92BB-4678-0BC5EDD096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2CBAA9-C441-2481-6E22-13FFB5ECB06E}"/>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5" name="Footer Placeholder 4">
            <a:extLst>
              <a:ext uri="{FF2B5EF4-FFF2-40B4-BE49-F238E27FC236}">
                <a16:creationId xmlns:a16="http://schemas.microsoft.com/office/drawing/2014/main" id="{B7FCDDC2-2977-4FCC-DB47-1BB5C6D4D7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D89A51-CE07-90EB-BDBE-8E3B563D11B9}"/>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2592724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C1CB8-027F-91DB-D8BC-787AF9A941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5E3321-6907-B81A-0C11-D19B736F55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1E04A-5223-6B23-D7F3-D21368356D9F}"/>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5" name="Footer Placeholder 4">
            <a:extLst>
              <a:ext uri="{FF2B5EF4-FFF2-40B4-BE49-F238E27FC236}">
                <a16:creationId xmlns:a16="http://schemas.microsoft.com/office/drawing/2014/main" id="{5D7538BF-D123-DFAA-288A-1BFCA6771B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7CC7FC-A95D-DE5B-346A-5A9852DCA9EE}"/>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2814186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F3BE0-93D9-F99C-5D2F-914F6EAB2B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D884C2-2E8E-D283-2C3A-30E0A851F7A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03501F-87B0-B0EF-64D5-66C630BBEDFC}"/>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5" name="Footer Placeholder 4">
            <a:extLst>
              <a:ext uri="{FF2B5EF4-FFF2-40B4-BE49-F238E27FC236}">
                <a16:creationId xmlns:a16="http://schemas.microsoft.com/office/drawing/2014/main" id="{AC9A7DF4-DC49-2B90-0E89-76224AB868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D9AE94-219E-1DA8-1F16-C928E6B9D8D1}"/>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1545128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D1B52-9274-A95F-A106-86B33E348A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423B06-2CFC-6652-62E5-09DECBC669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3C8397-4690-9EEC-546A-372243CA35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93C13-F4B3-AB85-4702-C382C1766CCF}"/>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6" name="Footer Placeholder 5">
            <a:extLst>
              <a:ext uri="{FF2B5EF4-FFF2-40B4-BE49-F238E27FC236}">
                <a16:creationId xmlns:a16="http://schemas.microsoft.com/office/drawing/2014/main" id="{871553E7-9EBE-DF00-BD5A-CB4B024FFC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334485-E3E6-8F14-FA61-1FFCAE74DD22}"/>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3009347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7945-84AE-DA71-9CED-F01063B099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BD6C43-88C8-687D-EFC6-FD96EEB36F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37D486-28AB-37D7-B6CD-5DF5C0A7D9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51F2C9-3685-9C5F-1C8A-837B01C6F3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397926-4226-CA9B-E914-44589D7FD0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FC1551-CEBE-26A2-9115-E64487DE81B7}"/>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8" name="Footer Placeholder 7">
            <a:extLst>
              <a:ext uri="{FF2B5EF4-FFF2-40B4-BE49-F238E27FC236}">
                <a16:creationId xmlns:a16="http://schemas.microsoft.com/office/drawing/2014/main" id="{2F4AC56D-B4BA-08FB-D2AB-E892AAA2AD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097A75-3353-8FAC-7EE2-3319A8FE374C}"/>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22983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77A45-61CA-4681-4F17-3130B742C7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7BE6E8-4A0B-AF81-AF2C-B6688DA91DEF}"/>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4" name="Footer Placeholder 3">
            <a:extLst>
              <a:ext uri="{FF2B5EF4-FFF2-40B4-BE49-F238E27FC236}">
                <a16:creationId xmlns:a16="http://schemas.microsoft.com/office/drawing/2014/main" id="{F618055C-8A3A-F2A8-DF86-4DD8039D31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56A27F-76C9-4F15-3174-7F91F4D2DA9D}"/>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15161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AB2684-D9AD-DE20-9525-43E1564B87BB}"/>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3" name="Footer Placeholder 2">
            <a:extLst>
              <a:ext uri="{FF2B5EF4-FFF2-40B4-BE49-F238E27FC236}">
                <a16:creationId xmlns:a16="http://schemas.microsoft.com/office/drawing/2014/main" id="{43FD10EA-E27F-333B-7447-7DD560BA85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D6D450-6C56-9695-F288-8EF4A71B4455}"/>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3591225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11969-6268-7A1D-E415-8793A824D0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A26EFB-B6FD-90FE-D054-08CD2A7563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C09B24-472C-A945-65C0-2AB95FFBF5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AA7C51-191B-3A64-CEF9-E2729931DAB4}"/>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6" name="Footer Placeholder 5">
            <a:extLst>
              <a:ext uri="{FF2B5EF4-FFF2-40B4-BE49-F238E27FC236}">
                <a16:creationId xmlns:a16="http://schemas.microsoft.com/office/drawing/2014/main" id="{CF134EAE-882F-B5A5-2AA8-5A6A8D38C2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094820-900C-45DA-F15B-94FEA85BE361}"/>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363741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D936F-ACF7-6DD7-97A5-5041E08651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F0CD57-198A-FC37-0E1F-B51E712A5F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493C5B-06DD-2EF7-AF40-7065D56F8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8A21AC-C3F5-38E3-C4FC-FC22DE111F7C}"/>
              </a:ext>
            </a:extLst>
          </p:cNvPr>
          <p:cNvSpPr>
            <a:spLocks noGrp="1"/>
          </p:cNvSpPr>
          <p:nvPr>
            <p:ph type="dt" sz="half" idx="10"/>
          </p:nvPr>
        </p:nvSpPr>
        <p:spPr/>
        <p:txBody>
          <a:bodyPr/>
          <a:lstStyle/>
          <a:p>
            <a:fld id="{E87DC66B-4245-4CA4-BA62-0D894C6F731B}" type="datetimeFigureOut">
              <a:rPr lang="en-US" smtClean="0"/>
              <a:t>7/2/2024</a:t>
            </a:fld>
            <a:endParaRPr lang="en-US"/>
          </a:p>
        </p:txBody>
      </p:sp>
      <p:sp>
        <p:nvSpPr>
          <p:cNvPr id="6" name="Footer Placeholder 5">
            <a:extLst>
              <a:ext uri="{FF2B5EF4-FFF2-40B4-BE49-F238E27FC236}">
                <a16:creationId xmlns:a16="http://schemas.microsoft.com/office/drawing/2014/main" id="{EF1BCD9C-CC9F-771A-E043-5B5C501526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96C5E7-5E3F-3644-9BC8-BA603C8BAB2B}"/>
              </a:ext>
            </a:extLst>
          </p:cNvPr>
          <p:cNvSpPr>
            <a:spLocks noGrp="1"/>
          </p:cNvSpPr>
          <p:nvPr>
            <p:ph type="sldNum" sz="quarter" idx="12"/>
          </p:nvPr>
        </p:nvSpPr>
        <p:spPr/>
        <p:txBody>
          <a:bodyPr/>
          <a:lstStyle/>
          <a:p>
            <a:fld id="{4BFD6CDA-1C60-464F-9E5E-3CAE25A2BEBF}" type="slidenum">
              <a:rPr lang="en-US" smtClean="0"/>
              <a:t>‹#›</a:t>
            </a:fld>
            <a:endParaRPr lang="en-US"/>
          </a:p>
        </p:txBody>
      </p:sp>
    </p:spTree>
    <p:extLst>
      <p:ext uri="{BB962C8B-B14F-4D97-AF65-F5344CB8AC3E}">
        <p14:creationId xmlns:p14="http://schemas.microsoft.com/office/powerpoint/2010/main" val="339406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1118B8-5C28-CC41-C8C3-28CF8092D5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06DD5F-9C0E-25BA-5693-2284FB48DE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9BF574-79A8-4D5E-B1BE-2E7B86358F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87DC66B-4245-4CA4-BA62-0D894C6F731B}" type="datetimeFigureOut">
              <a:rPr lang="en-US" smtClean="0"/>
              <a:t>7/2/2024</a:t>
            </a:fld>
            <a:endParaRPr lang="en-US"/>
          </a:p>
        </p:txBody>
      </p:sp>
      <p:sp>
        <p:nvSpPr>
          <p:cNvPr id="5" name="Footer Placeholder 4">
            <a:extLst>
              <a:ext uri="{FF2B5EF4-FFF2-40B4-BE49-F238E27FC236}">
                <a16:creationId xmlns:a16="http://schemas.microsoft.com/office/drawing/2014/main" id="{A85E9A82-8046-DB6F-CD46-D067356EF7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99BE7E3-DBC5-094C-5F61-58DA318B1C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FD6CDA-1C60-464F-9E5E-3CAE25A2BEBF}" type="slidenum">
              <a:rPr lang="en-US" smtClean="0"/>
              <a:t>‹#›</a:t>
            </a:fld>
            <a:endParaRPr lang="en-US"/>
          </a:p>
        </p:txBody>
      </p:sp>
    </p:spTree>
    <p:extLst>
      <p:ext uri="{BB962C8B-B14F-4D97-AF65-F5344CB8AC3E}">
        <p14:creationId xmlns:p14="http://schemas.microsoft.com/office/powerpoint/2010/main" val="2502424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233D6-BF41-E4C4-F6F6-75284B739832}"/>
              </a:ext>
            </a:extLst>
          </p:cNvPr>
          <p:cNvSpPr>
            <a:spLocks noGrp="1"/>
          </p:cNvSpPr>
          <p:nvPr>
            <p:ph type="ctrTitle"/>
          </p:nvPr>
        </p:nvSpPr>
        <p:spPr/>
        <p:txBody>
          <a:bodyPr/>
          <a:lstStyle/>
          <a:p>
            <a:r>
              <a:rPr lang="en-US" dirty="0"/>
              <a:t>45</a:t>
            </a:r>
            <a:r>
              <a:rPr lang="en-US" baseline="30000" dirty="0"/>
              <a:t>th</a:t>
            </a:r>
            <a:r>
              <a:rPr lang="en-US" dirty="0"/>
              <a:t> Hmong District Annual Conference</a:t>
            </a:r>
          </a:p>
        </p:txBody>
      </p:sp>
      <p:sp>
        <p:nvSpPr>
          <p:cNvPr id="3" name="Subtitle 2">
            <a:extLst>
              <a:ext uri="{FF2B5EF4-FFF2-40B4-BE49-F238E27FC236}">
                <a16:creationId xmlns:a16="http://schemas.microsoft.com/office/drawing/2014/main" id="{94431E20-726E-59DE-6E4B-BFBB16C4FD0E}"/>
              </a:ext>
            </a:extLst>
          </p:cNvPr>
          <p:cNvSpPr>
            <a:spLocks noGrp="1"/>
          </p:cNvSpPr>
          <p:nvPr>
            <p:ph type="subTitle" idx="1"/>
          </p:nvPr>
        </p:nvSpPr>
        <p:spPr/>
        <p:txBody>
          <a:bodyPr/>
          <a:lstStyle/>
          <a:p>
            <a:endParaRPr lang="en-US" dirty="0"/>
          </a:p>
          <a:p>
            <a:r>
              <a:rPr lang="en-US" sz="4000" dirty="0"/>
              <a:t>Business Meeting Rules and Guidelines</a:t>
            </a:r>
          </a:p>
        </p:txBody>
      </p:sp>
    </p:spTree>
    <p:extLst>
      <p:ext uri="{BB962C8B-B14F-4D97-AF65-F5344CB8AC3E}">
        <p14:creationId xmlns:p14="http://schemas.microsoft.com/office/powerpoint/2010/main" val="3973382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pPr algn="ctr"/>
            <a:r>
              <a:rPr lang="en-US" dirty="0">
                <a:latin typeface="UICTFontTextStyleBody"/>
                <a:cs typeface="Times New Roman" panose="02020603050405020304" pitchFamily="18" charset="0"/>
              </a:rPr>
              <a:t>Meeting Guidelines</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a:xfrm>
            <a:off x="318977" y="1825625"/>
            <a:ext cx="11034823" cy="4351338"/>
          </a:xfrm>
        </p:spPr>
        <p:txBody>
          <a:bodyPr>
            <a:normAutofit/>
          </a:bodyPr>
          <a:lstStyle/>
          <a:p>
            <a:pPr marL="0" indent="0">
              <a:buNone/>
            </a:pPr>
            <a:r>
              <a:rPr lang="en-US" sz="3600" dirty="0"/>
              <a:t>1. Please be prompt in arriving to the meeting and in returning from breaks.</a:t>
            </a:r>
          </a:p>
          <a:p>
            <a:pPr marL="0" indent="0">
              <a:buNone/>
            </a:pPr>
            <a:r>
              <a:rPr lang="en-US" sz="3600" dirty="0"/>
              <a:t>2. Please come to the meeting with a positive attitude.</a:t>
            </a:r>
          </a:p>
          <a:p>
            <a:pPr marL="0" indent="0">
              <a:buNone/>
            </a:pPr>
            <a:r>
              <a:rPr lang="en-US" sz="3600" dirty="0"/>
              <a:t>3. Treat everyone with respect both during and outside of the meeting.</a:t>
            </a:r>
          </a:p>
          <a:p>
            <a:pPr marL="0" indent="0">
              <a:buNone/>
            </a:pPr>
            <a:r>
              <a:rPr lang="en-US" sz="3600" dirty="0"/>
              <a:t>4. Please silence cell phones. If you must take an urgent call, please step outside of the meeting room.</a:t>
            </a:r>
          </a:p>
          <a:p>
            <a:pPr marL="0" indent="0">
              <a:buNone/>
            </a:pPr>
            <a:endParaRPr lang="en-US" sz="3600" dirty="0"/>
          </a:p>
        </p:txBody>
      </p:sp>
    </p:spTree>
    <p:extLst>
      <p:ext uri="{BB962C8B-B14F-4D97-AF65-F5344CB8AC3E}">
        <p14:creationId xmlns:p14="http://schemas.microsoft.com/office/powerpoint/2010/main" val="2965107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pPr algn="ctr"/>
            <a:r>
              <a:rPr lang="en-US" dirty="0">
                <a:latin typeface="UICTFontTextStyleBody"/>
                <a:cs typeface="Times New Roman" panose="02020603050405020304" pitchFamily="18" charset="0"/>
              </a:rPr>
              <a:t>Meeting Guidelines</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a:xfrm>
            <a:off x="318977" y="1825625"/>
            <a:ext cx="11034823" cy="4351338"/>
          </a:xfrm>
        </p:spPr>
        <p:txBody>
          <a:bodyPr>
            <a:normAutofit fontScale="92500"/>
          </a:bodyPr>
          <a:lstStyle/>
          <a:p>
            <a:pPr marL="0" indent="0">
              <a:buNone/>
            </a:pPr>
            <a:r>
              <a:rPr lang="en-US" sz="3600" dirty="0"/>
              <a:t>5. Please limit side conversations.</a:t>
            </a:r>
          </a:p>
          <a:p>
            <a:pPr marL="0" indent="0">
              <a:buNone/>
            </a:pPr>
            <a:endParaRPr lang="en-US" sz="3600" dirty="0"/>
          </a:p>
          <a:p>
            <a:pPr marL="0" indent="0">
              <a:buNone/>
            </a:pPr>
            <a:r>
              <a:rPr lang="en-US" sz="3600" dirty="0"/>
              <a:t>6. Be respectful when others are speaking and please do not interrupt them.</a:t>
            </a:r>
          </a:p>
          <a:p>
            <a:pPr marL="0" indent="0">
              <a:buNone/>
            </a:pPr>
            <a:endParaRPr lang="en-US" sz="3600" dirty="0"/>
          </a:p>
          <a:p>
            <a:pPr marL="0" indent="0">
              <a:buNone/>
            </a:pPr>
            <a:r>
              <a:rPr lang="en-US" sz="3600" dirty="0"/>
              <a:t>7. Please do not record or live stream the business sessions.  The meeting minutes and reports will be made available on the Hmong District Annual Conference Resource page.</a:t>
            </a:r>
          </a:p>
          <a:p>
            <a:pPr marL="0" indent="0">
              <a:buNone/>
            </a:pPr>
            <a:endParaRPr lang="en-US" sz="3600" dirty="0"/>
          </a:p>
        </p:txBody>
      </p:sp>
    </p:spTree>
    <p:extLst>
      <p:ext uri="{BB962C8B-B14F-4D97-AF65-F5344CB8AC3E}">
        <p14:creationId xmlns:p14="http://schemas.microsoft.com/office/powerpoint/2010/main" val="1994395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pPr algn="ctr"/>
            <a:r>
              <a:rPr lang="en-US" dirty="0">
                <a:latin typeface="UICTFontTextStyleBody"/>
                <a:cs typeface="Times New Roman" panose="02020603050405020304" pitchFamily="18" charset="0"/>
              </a:rPr>
              <a:t>Scripture</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a:xfrm>
            <a:off x="318977" y="1825625"/>
            <a:ext cx="11034823" cy="4351338"/>
          </a:xfrm>
        </p:spPr>
        <p:txBody>
          <a:bodyPr>
            <a:normAutofit/>
          </a:bodyPr>
          <a:lstStyle/>
          <a:p>
            <a:pPr marL="0" indent="0">
              <a:buNone/>
            </a:pPr>
            <a:r>
              <a:rPr lang="en-US" sz="3600" dirty="0"/>
              <a:t>James 1:19 - This you know, my beloved brethren. But everyone must be quick to hear, slow to speak and slow to anger.</a:t>
            </a:r>
          </a:p>
          <a:p>
            <a:pPr marL="0" indent="0">
              <a:buNone/>
            </a:pPr>
            <a:endParaRPr lang="en-US" sz="3600" dirty="0"/>
          </a:p>
          <a:p>
            <a:pPr marL="0" indent="0">
              <a:buNone/>
            </a:pPr>
            <a:r>
              <a:rPr lang="en-US" sz="3600" dirty="0"/>
              <a:t>Colossians 4:6 - Let your speech always </a:t>
            </a:r>
            <a:r>
              <a:rPr lang="en-US" sz="3600"/>
              <a:t>be with </a:t>
            </a:r>
            <a:r>
              <a:rPr lang="en-US" sz="3600" dirty="0"/>
              <a:t>grace, as </a:t>
            </a:r>
            <a:r>
              <a:rPr lang="en-US" sz="3600"/>
              <a:t>though seasoned </a:t>
            </a:r>
            <a:r>
              <a:rPr lang="en-US" sz="3600" dirty="0"/>
              <a:t>with salt, so that you will know how you should respond to </a:t>
            </a:r>
            <a:r>
              <a:rPr lang="en-US" sz="3600"/>
              <a:t>each person</a:t>
            </a:r>
            <a:endParaRPr lang="en-US" sz="3600" dirty="0"/>
          </a:p>
          <a:p>
            <a:pPr marL="0" indent="0">
              <a:buNone/>
            </a:pPr>
            <a:endParaRPr lang="en-US" sz="3600" dirty="0"/>
          </a:p>
        </p:txBody>
      </p:sp>
    </p:spTree>
    <p:extLst>
      <p:ext uri="{BB962C8B-B14F-4D97-AF65-F5344CB8AC3E}">
        <p14:creationId xmlns:p14="http://schemas.microsoft.com/office/powerpoint/2010/main" val="89825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r>
              <a:rPr lang="en-US" sz="4400" b="0" i="0" dirty="0">
                <a:effectLst/>
                <a:latin typeface="UICTFontTextStyleBody"/>
                <a:ea typeface="Times New Roman" panose="02020603050405020304" pitchFamily="18" charset="0"/>
                <a:cs typeface="Times New Roman" panose="02020603050405020304" pitchFamily="18" charset="0"/>
              </a:rPr>
              <a:t>Hmong District Bylaw Article III.A.3.01</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p:txBody>
          <a:bodyPr/>
          <a:lstStyle/>
          <a:p>
            <a:pPr marL="0" marR="0" indent="0">
              <a:spcBef>
                <a:spcPts val="0"/>
              </a:spcBef>
              <a:spcAft>
                <a:spcPts val="0"/>
              </a:spcAft>
              <a:buNone/>
            </a:pPr>
            <a:r>
              <a:rPr lang="en-US" sz="3200" b="0" i="0" dirty="0">
                <a:effectLst/>
                <a:latin typeface="UICTFontTextStyleBody"/>
                <a:ea typeface="Times New Roman" panose="02020603050405020304" pitchFamily="18" charset="0"/>
                <a:cs typeface="Times New Roman" panose="02020603050405020304" pitchFamily="18" charset="0"/>
              </a:rPr>
              <a:t>The Chairman: The District Superintendent of the Hmong District shall chair</a:t>
            </a:r>
            <a:r>
              <a:rPr lang="en-US" sz="3200" dirty="0">
                <a:latin typeface=".AppleSystemUIFont"/>
                <a:ea typeface="Times New Roman" panose="02020603050405020304" pitchFamily="18" charset="0"/>
                <a:cs typeface="Times New Roman" panose="02020603050405020304" pitchFamily="18" charset="0"/>
              </a:rPr>
              <a:t> </a:t>
            </a:r>
            <a:r>
              <a:rPr lang="en-US" sz="3200" b="0" i="0" dirty="0">
                <a:effectLst/>
                <a:latin typeface="UICTFontTextStyleBody"/>
                <a:ea typeface="Times New Roman" panose="02020603050405020304" pitchFamily="18" charset="0"/>
                <a:cs typeface="Times New Roman" panose="02020603050405020304" pitchFamily="18" charset="0"/>
              </a:rPr>
              <a:t>the meeting every year. If the District Superintendent is occupied, he has the</a:t>
            </a:r>
            <a:r>
              <a:rPr lang="en-US" sz="3200" dirty="0">
                <a:latin typeface=".AppleSystemUIFont"/>
                <a:ea typeface="Times New Roman" panose="02020603050405020304" pitchFamily="18" charset="0"/>
                <a:cs typeface="Times New Roman" panose="02020603050405020304" pitchFamily="18" charset="0"/>
              </a:rPr>
              <a:t> </a:t>
            </a:r>
            <a:r>
              <a:rPr lang="en-US" sz="3200" b="0" i="0" dirty="0">
                <a:effectLst/>
                <a:latin typeface="UICTFontTextStyleBody"/>
                <a:ea typeface="Times New Roman" panose="02020603050405020304" pitchFamily="18" charset="0"/>
                <a:cs typeface="Times New Roman" panose="02020603050405020304" pitchFamily="18" charset="0"/>
              </a:rPr>
              <a:t>authority to delegate the position of chairman to the Assistant District</a:t>
            </a:r>
            <a:r>
              <a:rPr lang="en-US" sz="3200" dirty="0">
                <a:latin typeface=".AppleSystemUIFont"/>
                <a:ea typeface="Times New Roman" panose="02020603050405020304" pitchFamily="18" charset="0"/>
                <a:cs typeface="Times New Roman" panose="02020603050405020304" pitchFamily="18" charset="0"/>
              </a:rPr>
              <a:t> </a:t>
            </a:r>
            <a:r>
              <a:rPr lang="en-US" sz="3200" b="0" i="0" dirty="0">
                <a:effectLst/>
                <a:latin typeface="UICTFontTextStyleBody"/>
                <a:ea typeface="Times New Roman" panose="02020603050405020304" pitchFamily="18" charset="0"/>
                <a:cs typeface="Times New Roman" panose="02020603050405020304" pitchFamily="18" charset="0"/>
              </a:rPr>
              <a:t>Superintendent or to anyone else if the Assistant District Superintendent is</a:t>
            </a:r>
            <a:r>
              <a:rPr lang="en-US" sz="3200" dirty="0">
                <a:latin typeface=".AppleSystemUIFont"/>
                <a:ea typeface="Times New Roman" panose="02020603050405020304" pitchFamily="18" charset="0"/>
                <a:cs typeface="Times New Roman" panose="02020603050405020304" pitchFamily="18" charset="0"/>
              </a:rPr>
              <a:t> </a:t>
            </a:r>
            <a:r>
              <a:rPr lang="en-US" sz="3200" b="0" i="0" dirty="0">
                <a:effectLst/>
                <a:latin typeface="UICTFontTextStyleBody"/>
                <a:ea typeface="Times New Roman" panose="02020603050405020304" pitchFamily="18" charset="0"/>
                <a:cs typeface="Times New Roman" panose="02020603050405020304" pitchFamily="18" charset="0"/>
              </a:rPr>
              <a:t>occupied. If the District Superintendent and the Assistant District</a:t>
            </a:r>
            <a:r>
              <a:rPr lang="en-US" sz="3200" dirty="0">
                <a:latin typeface=".AppleSystemUIFont"/>
                <a:ea typeface="Times New Roman" panose="02020603050405020304" pitchFamily="18" charset="0"/>
                <a:cs typeface="Times New Roman" panose="02020603050405020304" pitchFamily="18" charset="0"/>
              </a:rPr>
              <a:t> </a:t>
            </a:r>
            <a:r>
              <a:rPr lang="en-US" sz="3200" b="0" i="0" dirty="0">
                <a:effectLst/>
                <a:latin typeface="UICTFontTextStyleBody"/>
                <a:ea typeface="Times New Roman" panose="02020603050405020304" pitchFamily="18" charset="0"/>
                <a:cs typeface="Times New Roman" panose="02020603050405020304" pitchFamily="18" charset="0"/>
              </a:rPr>
              <a:t>Superintendent decide not to chair the meeting, they shall have the authority</a:t>
            </a:r>
            <a:r>
              <a:rPr lang="en-US" sz="3200" dirty="0">
                <a:latin typeface=".AppleSystemUIFont"/>
                <a:ea typeface="Times New Roman" panose="02020603050405020304" pitchFamily="18" charset="0"/>
                <a:cs typeface="Times New Roman" panose="02020603050405020304" pitchFamily="18" charset="0"/>
              </a:rPr>
              <a:t> </a:t>
            </a:r>
            <a:r>
              <a:rPr lang="en-US" sz="3200" b="0" i="0" dirty="0">
                <a:effectLst/>
                <a:latin typeface="UICTFontTextStyleBody"/>
                <a:ea typeface="Times New Roman" panose="02020603050405020304" pitchFamily="18" charset="0"/>
                <a:cs typeface="Times New Roman" panose="02020603050405020304" pitchFamily="18" charset="0"/>
              </a:rPr>
              <a:t>to delegate the position of chairman to anyone else.</a:t>
            </a:r>
            <a:endParaRPr lang="en-US" sz="3200" dirty="0">
              <a:effectLst/>
              <a:latin typeface=".AppleSystemUIFont"/>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48082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r>
              <a:rPr lang="en-US" sz="4400" b="0" i="0" dirty="0">
                <a:effectLst/>
                <a:latin typeface="UICTFontTextStyleBody"/>
                <a:ea typeface="Times New Roman" panose="02020603050405020304" pitchFamily="18" charset="0"/>
                <a:cs typeface="Times New Roman" panose="02020603050405020304" pitchFamily="18" charset="0"/>
              </a:rPr>
              <a:t>Hmong District Bylaw Article III.A.3.02</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p:txBody>
          <a:bodyPr>
            <a:normAutofit/>
          </a:bodyPr>
          <a:lstStyle/>
          <a:p>
            <a:pPr marL="0" indent="0">
              <a:buNone/>
            </a:pPr>
            <a:r>
              <a:rPr lang="en-US" sz="3200" dirty="0"/>
              <a:t>The Secretary: The Secretary of the Hmong District shall take all the minutes of the meeting; type the meeting minutes, copy the meeting minutes, and bring the minutes back to be read for approval by the floor. The District Executive Committee shall have the authority to appoint one or two persons to aid the Secretary with his duties during the District Annual Conference.</a:t>
            </a:r>
          </a:p>
          <a:p>
            <a:pPr marL="0" indent="0">
              <a:buNone/>
            </a:pPr>
            <a:endParaRPr lang="en-US" dirty="0"/>
          </a:p>
        </p:txBody>
      </p:sp>
    </p:spTree>
    <p:extLst>
      <p:ext uri="{BB962C8B-B14F-4D97-AF65-F5344CB8AC3E}">
        <p14:creationId xmlns:p14="http://schemas.microsoft.com/office/powerpoint/2010/main" val="2096723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r>
              <a:rPr lang="en-US" sz="4400" b="0" i="0" dirty="0">
                <a:effectLst/>
                <a:latin typeface="UICTFontTextStyleBody"/>
                <a:ea typeface="Times New Roman" panose="02020603050405020304" pitchFamily="18" charset="0"/>
                <a:cs typeface="Times New Roman" panose="02020603050405020304" pitchFamily="18" charset="0"/>
              </a:rPr>
              <a:t>Hmong District Bylaw Article III.A.3.0</a:t>
            </a:r>
            <a:r>
              <a:rPr lang="en-US" dirty="0">
                <a:latin typeface="UICTFontTextStyleBody"/>
                <a:ea typeface="Times New Roman" panose="02020603050405020304" pitchFamily="18" charset="0"/>
                <a:cs typeface="Times New Roman" panose="02020603050405020304" pitchFamily="18" charset="0"/>
              </a:rPr>
              <a:t>4</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p:txBody>
          <a:bodyPr>
            <a:normAutofit/>
          </a:bodyPr>
          <a:lstStyle/>
          <a:p>
            <a:pPr marL="0" indent="0">
              <a:buNone/>
            </a:pPr>
            <a:endParaRPr lang="en-US" sz="3200" dirty="0"/>
          </a:p>
          <a:p>
            <a:pPr marL="0" indent="0">
              <a:buNone/>
            </a:pPr>
            <a:r>
              <a:rPr lang="en-US" sz="3200" dirty="0"/>
              <a:t>QUORUM - One-third (1/3) of the accredited delegates present at the District Annual Conference shall constitute a quorum.</a:t>
            </a:r>
          </a:p>
        </p:txBody>
      </p:sp>
    </p:spTree>
    <p:extLst>
      <p:ext uri="{BB962C8B-B14F-4D97-AF65-F5344CB8AC3E}">
        <p14:creationId xmlns:p14="http://schemas.microsoft.com/office/powerpoint/2010/main" val="4116951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r>
              <a:rPr lang="en-US" sz="4400" b="0" i="0" dirty="0">
                <a:effectLst/>
                <a:latin typeface="UICTFontTextStyleBody"/>
                <a:ea typeface="Times New Roman" panose="02020603050405020304" pitchFamily="18" charset="0"/>
                <a:cs typeface="Times New Roman" panose="02020603050405020304" pitchFamily="18" charset="0"/>
              </a:rPr>
              <a:t>Hmong District Bylaw Article III.A.3.05</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p:txBody>
          <a:bodyPr>
            <a:normAutofit/>
          </a:bodyPr>
          <a:lstStyle/>
          <a:p>
            <a:pPr marL="0" indent="0">
              <a:buNone/>
            </a:pPr>
            <a:r>
              <a:rPr lang="en-US" sz="3600" dirty="0"/>
              <a:t>The Hmong District Annual Conference shall use Robert’s Rules of Order to govern its meetings as much as practicable.</a:t>
            </a:r>
          </a:p>
        </p:txBody>
      </p:sp>
    </p:spTree>
    <p:extLst>
      <p:ext uri="{BB962C8B-B14F-4D97-AF65-F5344CB8AC3E}">
        <p14:creationId xmlns:p14="http://schemas.microsoft.com/office/powerpoint/2010/main" val="3067025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pPr algn="ctr"/>
            <a:r>
              <a:rPr lang="en-US" dirty="0">
                <a:latin typeface="UICTFontTextStyleBody"/>
                <a:cs typeface="Times New Roman" panose="02020603050405020304" pitchFamily="18" charset="0"/>
              </a:rPr>
              <a:t>Meeting Rules</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a:xfrm>
            <a:off x="318977" y="1825625"/>
            <a:ext cx="11034823" cy="4351338"/>
          </a:xfrm>
        </p:spPr>
        <p:txBody>
          <a:bodyPr>
            <a:normAutofit fontScale="85000" lnSpcReduction="20000"/>
          </a:bodyPr>
          <a:lstStyle/>
          <a:p>
            <a:pPr marL="0" indent="0">
              <a:buNone/>
            </a:pPr>
            <a:r>
              <a:rPr lang="en-US" sz="3600" dirty="0"/>
              <a:t>1. The Agenda Committee will present the business of the day.</a:t>
            </a:r>
          </a:p>
          <a:p>
            <a:pPr marL="0" indent="0">
              <a:buNone/>
            </a:pPr>
            <a:endParaRPr lang="en-US" sz="3600" dirty="0"/>
          </a:p>
          <a:p>
            <a:pPr marL="0" indent="0">
              <a:buNone/>
            </a:pPr>
            <a:r>
              <a:rPr lang="en-US" sz="3600" dirty="0"/>
              <a:t>2. Only Main motions being recommended by the District Executive Committee and Annual Conference committees will be brought before conference floor.</a:t>
            </a:r>
          </a:p>
          <a:p>
            <a:pPr marL="0" indent="0">
              <a:buNone/>
            </a:pPr>
            <a:endParaRPr lang="en-US" sz="3600" dirty="0"/>
          </a:p>
          <a:p>
            <a:pPr marL="0" indent="0">
              <a:buNone/>
            </a:pPr>
            <a:r>
              <a:rPr lang="en-US" sz="3600" dirty="0"/>
              <a:t>3. The Moderator will open the floor for debate and/or discussion once a report or recommendation has been brought forth by DEXCOM or an annual conference committee and moved for adoption. </a:t>
            </a:r>
          </a:p>
          <a:p>
            <a:pPr marL="0" indent="0">
              <a:buNone/>
            </a:pPr>
            <a:endParaRPr lang="en-US" sz="3600" dirty="0"/>
          </a:p>
        </p:txBody>
      </p:sp>
    </p:spTree>
    <p:extLst>
      <p:ext uri="{BB962C8B-B14F-4D97-AF65-F5344CB8AC3E}">
        <p14:creationId xmlns:p14="http://schemas.microsoft.com/office/powerpoint/2010/main" val="221398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pPr algn="ctr"/>
            <a:r>
              <a:rPr lang="en-US" dirty="0">
                <a:latin typeface="UICTFontTextStyleBody"/>
                <a:cs typeface="Times New Roman" panose="02020603050405020304" pitchFamily="18" charset="0"/>
              </a:rPr>
              <a:t>Meeting Rules</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a:xfrm>
            <a:off x="318977" y="1825625"/>
            <a:ext cx="11034823" cy="4351338"/>
          </a:xfrm>
        </p:spPr>
        <p:txBody>
          <a:bodyPr>
            <a:normAutofit fontScale="77500" lnSpcReduction="20000"/>
          </a:bodyPr>
          <a:lstStyle/>
          <a:p>
            <a:pPr marL="0" indent="0">
              <a:buNone/>
            </a:pPr>
            <a:r>
              <a:rPr lang="en-US" sz="3600" dirty="0"/>
              <a:t>4. Only Accredited Delegates with the identified delegate marker on their name tags may speak to and vote on the motions on the floor. Everyone else may observe the business sessions and sit in the designated areas.</a:t>
            </a:r>
          </a:p>
          <a:p>
            <a:pPr marL="0" indent="0">
              <a:buNone/>
            </a:pPr>
            <a:endParaRPr lang="en-US" sz="3600" dirty="0"/>
          </a:p>
          <a:p>
            <a:pPr marL="0" indent="0">
              <a:buNone/>
            </a:pPr>
            <a:r>
              <a:rPr lang="en-US" sz="3600" dirty="0"/>
              <a:t>5. Please wait to be recognized by the Moderator and identify yourself before speaking.</a:t>
            </a:r>
          </a:p>
          <a:p>
            <a:pPr marL="0" indent="0">
              <a:buNone/>
            </a:pPr>
            <a:endParaRPr lang="en-US" sz="3600" dirty="0"/>
          </a:p>
          <a:p>
            <a:pPr marL="0" indent="0">
              <a:buNone/>
            </a:pPr>
            <a:r>
              <a:rPr lang="en-US" sz="3600" dirty="0"/>
              <a:t>6. Please address the chair only and do not direct your statements to </a:t>
            </a:r>
          </a:p>
          <a:p>
            <a:pPr marL="0" indent="0">
              <a:buNone/>
            </a:pPr>
            <a:r>
              <a:rPr lang="en-US" sz="3600" dirty="0"/>
              <a:t>the other delegates. </a:t>
            </a:r>
          </a:p>
          <a:p>
            <a:pPr marL="0" indent="0">
              <a:buNone/>
            </a:pPr>
            <a:endParaRPr lang="en-US" sz="3600" dirty="0"/>
          </a:p>
        </p:txBody>
      </p:sp>
    </p:spTree>
    <p:extLst>
      <p:ext uri="{BB962C8B-B14F-4D97-AF65-F5344CB8AC3E}">
        <p14:creationId xmlns:p14="http://schemas.microsoft.com/office/powerpoint/2010/main" val="3427281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pPr algn="ctr"/>
            <a:r>
              <a:rPr lang="en-US" dirty="0">
                <a:latin typeface="UICTFontTextStyleBody"/>
                <a:cs typeface="Times New Roman" panose="02020603050405020304" pitchFamily="18" charset="0"/>
              </a:rPr>
              <a:t>Meeting Rules</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a:xfrm>
            <a:off x="318977" y="1825625"/>
            <a:ext cx="11034823" cy="4351338"/>
          </a:xfrm>
        </p:spPr>
        <p:txBody>
          <a:bodyPr>
            <a:normAutofit fontScale="77500" lnSpcReduction="20000"/>
          </a:bodyPr>
          <a:lstStyle/>
          <a:p>
            <a:pPr marL="0" indent="0">
              <a:buNone/>
            </a:pPr>
            <a:r>
              <a:rPr lang="en-US" sz="3600" dirty="0"/>
              <a:t>7. Please speak only on the topic being discussed on the floor and keep yourself to 3 minutes or less.</a:t>
            </a:r>
          </a:p>
          <a:p>
            <a:pPr marL="0" indent="0">
              <a:buNone/>
            </a:pPr>
            <a:endParaRPr lang="en-US" sz="3600" dirty="0"/>
          </a:p>
          <a:p>
            <a:pPr marL="0" indent="0">
              <a:buNone/>
            </a:pPr>
            <a:r>
              <a:rPr lang="en-US" sz="3600" dirty="0"/>
              <a:t>8. If you have already spoken on the motion on the floor, others will be </a:t>
            </a:r>
          </a:p>
          <a:p>
            <a:pPr marL="0" indent="0">
              <a:buNone/>
            </a:pPr>
            <a:r>
              <a:rPr lang="en-US" sz="3600" dirty="0"/>
              <a:t>allowed to speak on the motion before the chair may allow you to </a:t>
            </a:r>
          </a:p>
          <a:p>
            <a:pPr marL="0" indent="0">
              <a:buNone/>
            </a:pPr>
            <a:r>
              <a:rPr lang="en-US" sz="3600" dirty="0"/>
              <a:t>speak a second time. </a:t>
            </a:r>
          </a:p>
          <a:p>
            <a:pPr marL="0" indent="0">
              <a:buNone/>
            </a:pPr>
            <a:endParaRPr lang="en-US" sz="3600" dirty="0"/>
          </a:p>
          <a:p>
            <a:pPr marL="0" indent="0">
              <a:buNone/>
            </a:pPr>
            <a:r>
              <a:rPr lang="en-US" sz="3600" dirty="0"/>
              <a:t>9. Address any concerns about the discussion or the meeting to the </a:t>
            </a:r>
          </a:p>
          <a:p>
            <a:pPr marL="0" indent="0">
              <a:buNone/>
            </a:pPr>
            <a:r>
              <a:rPr lang="en-US" sz="3600" dirty="0"/>
              <a:t>Chair. It is the Chair’s duty to bring the meeting to order.</a:t>
            </a:r>
          </a:p>
          <a:p>
            <a:pPr marL="0" indent="0">
              <a:buNone/>
            </a:pPr>
            <a:endParaRPr lang="en-US" sz="3600" dirty="0"/>
          </a:p>
        </p:txBody>
      </p:sp>
    </p:spTree>
    <p:extLst>
      <p:ext uri="{BB962C8B-B14F-4D97-AF65-F5344CB8AC3E}">
        <p14:creationId xmlns:p14="http://schemas.microsoft.com/office/powerpoint/2010/main" val="363230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A85D-FEC8-4DCD-3E43-ED78C0C1DBB1}"/>
              </a:ext>
            </a:extLst>
          </p:cNvPr>
          <p:cNvSpPr>
            <a:spLocks noGrp="1"/>
          </p:cNvSpPr>
          <p:nvPr>
            <p:ph type="title"/>
          </p:nvPr>
        </p:nvSpPr>
        <p:spPr/>
        <p:txBody>
          <a:bodyPr/>
          <a:lstStyle/>
          <a:p>
            <a:pPr algn="ctr"/>
            <a:r>
              <a:rPr lang="en-US" dirty="0">
                <a:latin typeface="UICTFontTextStyleBody"/>
                <a:cs typeface="Times New Roman" panose="02020603050405020304" pitchFamily="18" charset="0"/>
              </a:rPr>
              <a:t>Meeting Rules</a:t>
            </a:r>
            <a:endParaRPr lang="en-US" dirty="0"/>
          </a:p>
        </p:txBody>
      </p:sp>
      <p:sp>
        <p:nvSpPr>
          <p:cNvPr id="3" name="Content Placeholder 2">
            <a:extLst>
              <a:ext uri="{FF2B5EF4-FFF2-40B4-BE49-F238E27FC236}">
                <a16:creationId xmlns:a16="http://schemas.microsoft.com/office/drawing/2014/main" id="{A14A5FA4-FF19-7960-8903-4FD94676B5ED}"/>
              </a:ext>
            </a:extLst>
          </p:cNvPr>
          <p:cNvSpPr>
            <a:spLocks noGrp="1"/>
          </p:cNvSpPr>
          <p:nvPr>
            <p:ph idx="1"/>
          </p:nvPr>
        </p:nvSpPr>
        <p:spPr>
          <a:xfrm>
            <a:off x="318977" y="1825624"/>
            <a:ext cx="11034823" cy="4667251"/>
          </a:xfrm>
        </p:spPr>
        <p:txBody>
          <a:bodyPr>
            <a:normAutofit fontScale="85000" lnSpcReduction="20000"/>
          </a:bodyPr>
          <a:lstStyle/>
          <a:p>
            <a:pPr marL="0" indent="0">
              <a:buNone/>
            </a:pPr>
            <a:r>
              <a:rPr lang="en-US" sz="3600" dirty="0"/>
              <a:t>10. Appeals to the Chair’s decision will be ruled by the rules </a:t>
            </a:r>
          </a:p>
          <a:p>
            <a:pPr marL="0" indent="0">
              <a:buNone/>
            </a:pPr>
            <a:r>
              <a:rPr lang="en-US" sz="3600" dirty="0"/>
              <a:t>committee.</a:t>
            </a:r>
          </a:p>
          <a:p>
            <a:pPr marL="0" indent="0">
              <a:buNone/>
            </a:pPr>
            <a:endParaRPr lang="en-US" sz="3600" dirty="0"/>
          </a:p>
          <a:p>
            <a:pPr marL="0" indent="0">
              <a:buNone/>
            </a:pPr>
            <a:r>
              <a:rPr lang="en-US" sz="3600" dirty="0"/>
              <a:t>11. The chair may move the previous question for a vote if there </a:t>
            </a:r>
          </a:p>
          <a:p>
            <a:pPr marL="0" indent="0">
              <a:buNone/>
            </a:pPr>
            <a:r>
              <a:rPr lang="en-US" sz="3600" dirty="0"/>
              <a:t>are no delegates waiting to speak or approaching the microphones.</a:t>
            </a:r>
          </a:p>
          <a:p>
            <a:pPr marL="0" indent="0">
              <a:buNone/>
            </a:pPr>
            <a:endParaRPr lang="en-US" sz="3600" dirty="0"/>
          </a:p>
          <a:p>
            <a:pPr marL="0" indent="0">
              <a:buNone/>
            </a:pPr>
            <a:r>
              <a:rPr lang="en-US" sz="3600" dirty="0"/>
              <a:t>12. The Chair may grant special privileges if time allows and no </a:t>
            </a:r>
          </a:p>
          <a:p>
            <a:pPr marL="0" indent="0">
              <a:buNone/>
            </a:pPr>
            <a:r>
              <a:rPr lang="en-US" sz="3600" dirty="0"/>
              <a:t>other business is before the floor. However, the chair must be </a:t>
            </a:r>
          </a:p>
          <a:p>
            <a:pPr marL="0" indent="0">
              <a:buNone/>
            </a:pPr>
            <a:r>
              <a:rPr lang="en-US" sz="3600" dirty="0"/>
              <a:t>consulted in advance and permission must first be granted.</a:t>
            </a:r>
          </a:p>
          <a:p>
            <a:pPr marL="0" indent="0">
              <a:buNone/>
            </a:pPr>
            <a:endParaRPr lang="en-US" sz="3600" dirty="0"/>
          </a:p>
          <a:p>
            <a:pPr marL="0" indent="0">
              <a:buNone/>
            </a:pPr>
            <a:endParaRPr lang="en-US" sz="3600" dirty="0"/>
          </a:p>
        </p:txBody>
      </p:sp>
    </p:spTree>
    <p:extLst>
      <p:ext uri="{BB962C8B-B14F-4D97-AF65-F5344CB8AC3E}">
        <p14:creationId xmlns:p14="http://schemas.microsoft.com/office/powerpoint/2010/main" val="918194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TotalTime>
  <Words>730</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.AppleSystemUIFont</vt:lpstr>
      <vt:lpstr>Aptos</vt:lpstr>
      <vt:lpstr>Aptos Display</vt:lpstr>
      <vt:lpstr>Arial</vt:lpstr>
      <vt:lpstr>UICTFontTextStyleBody</vt:lpstr>
      <vt:lpstr>Office Theme</vt:lpstr>
      <vt:lpstr>45th Hmong District Annual Conference</vt:lpstr>
      <vt:lpstr>Hmong District Bylaw Article III.A.3.01</vt:lpstr>
      <vt:lpstr>Hmong District Bylaw Article III.A.3.02</vt:lpstr>
      <vt:lpstr>Hmong District Bylaw Article III.A.3.04</vt:lpstr>
      <vt:lpstr>Hmong District Bylaw Article III.A.3.05</vt:lpstr>
      <vt:lpstr>Meeting Rules</vt:lpstr>
      <vt:lpstr>Meeting Rules</vt:lpstr>
      <vt:lpstr>Meeting Rules</vt:lpstr>
      <vt:lpstr>Meeting Rules</vt:lpstr>
      <vt:lpstr>Meeting Guidelines</vt:lpstr>
      <vt:lpstr>Meeting Guidelines</vt:lpstr>
      <vt:lpstr>Scripture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Xeng Yang</dc:creator>
  <cp:lastModifiedBy>Xeng Yang</cp:lastModifiedBy>
  <cp:revision>1</cp:revision>
  <dcterms:created xsi:type="dcterms:W3CDTF">2024-07-02T15:34:18Z</dcterms:created>
  <dcterms:modified xsi:type="dcterms:W3CDTF">2024-07-02T15:51:31Z</dcterms:modified>
</cp:coreProperties>
</file>