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9"/>
  </p:notesMasterIdLst>
  <p:handoutMasterIdLst>
    <p:handoutMasterId r:id="rId10"/>
  </p:handoutMasterIdLst>
  <p:sldIdLst>
    <p:sldId id="257" r:id="rId3"/>
    <p:sldId id="261" r:id="rId4"/>
    <p:sldId id="262" r:id="rId5"/>
    <p:sldId id="264" r:id="rId6"/>
    <p:sldId id="263" r:id="rId7"/>
    <p:sldId id="265" r:id="rId8"/>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5274" autoAdjust="0"/>
  </p:normalViewPr>
  <p:slideViewPr>
    <p:cSldViewPr>
      <p:cViewPr varScale="1">
        <p:scale>
          <a:sx n="66" d="100"/>
          <a:sy n="66" d="100"/>
        </p:scale>
        <p:origin x="596" y="44"/>
      </p:cViewPr>
      <p:guideLst>
        <p:guide pos="3839"/>
        <p:guide orient="horz" pos="2160"/>
      </p:guideLst>
    </p:cSldViewPr>
  </p:slideViewPr>
  <p:notesTextViewPr>
    <p:cViewPr>
      <p:scale>
        <a:sx n="1" d="1"/>
        <a:sy n="1" d="1"/>
      </p:scale>
      <p:origin x="0" y="0"/>
    </p:cViewPr>
  </p:notesTextViewPr>
  <p:notesViewPr>
    <p:cSldViewPr showGuides="1">
      <p:cViewPr varScale="1">
        <p:scale>
          <a:sx n="63" d="100"/>
          <a:sy n="63" d="100"/>
        </p:scale>
        <p:origin x="198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7/3/2024</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7/3/2024</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en-US"/>
              <a:t>Click to edit Master title style</a:t>
            </a:r>
            <a:endParaRPr/>
          </a:p>
        </p:txBody>
      </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grpSp>
        <p:nvGrpSpPr>
          <p:cNvPr id="256" name="line"/>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line"/>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AFE8FB1-0A7A-443E-AAF7-31D4FA1AA312}" type="datetimeFigureOut">
              <a:rPr lang="en-US"/>
              <a:t>7/3/2024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line"/>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Vertical Title 1"/>
          <p:cNvSpPr>
            <a:spLocks noGrp="1"/>
          </p:cNvSpPr>
          <p:nvPr>
            <p:ph type="title" orient="vert"/>
          </p:nvPr>
        </p:nvSpPr>
        <p:spPr>
          <a:xfrm>
            <a:off x="10361612" y="274639"/>
            <a:ext cx="1371600" cy="5901747"/>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608012" y="277813"/>
            <a:ext cx="9144001" cy="5898573"/>
          </a:xfrm>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AFE8FB1-0A7A-443E-AAF7-31D4FA1AA312}" type="datetimeFigureOut">
              <a:rPr lang="en-US"/>
              <a:t>7/3/2024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67" name="line"/>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AFE8FB1-0A7A-443E-AAF7-31D4FA1AA312}" type="datetimeFigureOut">
              <a:rPr lang="en-US"/>
              <a:t>7/3/2024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255" name="line"/>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en-US"/>
              <a:t>Click to edit Master title style</a:t>
            </a:r>
            <a:endParaRPr/>
          </a:p>
        </p:txBody>
      </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FE8FB1-0A7A-443E-AAF7-31D4FA1AA312}" type="datetimeFigureOut">
              <a:rPr lang="en-US"/>
              <a:t>7/3/2024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58" name="line"/>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9AFE8FB1-0A7A-443E-AAF7-31D4FA1AA312}" type="datetimeFigureOut">
              <a:rPr lang="en-US"/>
              <a:t>7/3/2024</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60" name="line"/>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9AFE8FB1-0A7A-443E-AAF7-31D4FA1AA312}" type="datetimeFigureOut">
              <a:rPr lang="en-US"/>
              <a:t>7/3/2024</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6" name="line"/>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9AFE8FB1-0A7A-443E-AAF7-31D4FA1AA312}" type="datetimeFigureOut">
              <a:rPr lang="en-US"/>
              <a:t>7/3/2024</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FE8FB1-0A7A-443E-AAF7-31D4FA1AA312}" type="datetimeFigureOut">
              <a:rPr lang="en-US"/>
              <a:t>7/3/2024</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615" name="frame"/>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a:t>7/3/2024</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614" name="frame"/>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3" name="Picture Placeholder 2"/>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a:t>7/3/2024</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000">
                <a:solidFill>
                  <a:schemeClr val="tx1">
                    <a:tint val="75000"/>
                  </a:schemeClr>
                </a:solidFill>
              </a:defRPr>
            </a:lvl1pPr>
          </a:lstStyle>
          <a:p>
            <a:fld id="{9AFE8FB1-0A7A-443E-AAF7-31D4FA1AA312}" type="datetimeFigureOut">
              <a:rPr lang="en-US"/>
              <a:pPr/>
              <a:t>7/3/2024</a:t>
            </a:fld>
            <a:endParaRPr/>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000">
                <a:solidFill>
                  <a:schemeClr val="tx1">
                    <a:tint val="75000"/>
                  </a:schemeClr>
                </a:solidFill>
              </a:defRPr>
            </a:lvl1pPr>
          </a:lstStyle>
          <a:p>
            <a:fld id="{25BA54BD-C84D-46CE-8B72-31BFB26ABA43}" type="slidenum">
              <a:rPr/>
              <a:pPr/>
              <a:t>‹#›</a:t>
            </a:fld>
            <a:endParaRPr/>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dn.cmalliance.org/wordpress/cmalliance/2024-CMA-Manual-English-3-13-24.pdf" TargetMode="External"/><Relationship Id="rId2" Type="http://schemas.openxmlformats.org/officeDocument/2006/relationships/hyperlink" Target="https://www.hmongdistrict.org/_files/ugd/967e3f_da7035a6db40456eae1c1771086d4ead.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1) BYLAWS COMMITTEE</a:t>
            </a:r>
          </a:p>
        </p:txBody>
      </p:sp>
      <p:sp>
        <p:nvSpPr>
          <p:cNvPr id="14" name="Content Placeholder 13"/>
          <p:cNvSpPr>
            <a:spLocks noGrp="1"/>
          </p:cNvSpPr>
          <p:nvPr>
            <p:ph idx="1"/>
          </p:nvPr>
        </p:nvSpPr>
        <p:spPr/>
        <p:txBody>
          <a:bodyPr/>
          <a:lstStyle/>
          <a:p>
            <a:r>
              <a:rPr lang="en-US" dirty="0"/>
              <a:t>Mr. Xing Zer </a:t>
            </a:r>
            <a:r>
              <a:rPr lang="en-US" dirty="0" err="1"/>
              <a:t>Kue</a:t>
            </a:r>
            <a:r>
              <a:rPr lang="en-US" dirty="0"/>
              <a:t>, Chairman</a:t>
            </a:r>
          </a:p>
          <a:p>
            <a:r>
              <a:rPr lang="en-US" dirty="0"/>
              <a:t>Dr. Chou (</a:t>
            </a:r>
            <a:r>
              <a:rPr lang="en-US" dirty="0" err="1"/>
              <a:t>Vaam</a:t>
            </a:r>
            <a:r>
              <a:rPr lang="en-US" dirty="0"/>
              <a:t> </a:t>
            </a:r>
            <a:r>
              <a:rPr lang="en-US" dirty="0" err="1"/>
              <a:t>Txus</a:t>
            </a:r>
            <a:r>
              <a:rPr lang="en-US" dirty="0"/>
              <a:t>)  Xiong, Secretary</a:t>
            </a:r>
          </a:p>
          <a:p>
            <a:r>
              <a:rPr lang="en-US" dirty="0"/>
              <a:t>Rev. </a:t>
            </a:r>
            <a:r>
              <a:rPr lang="en-US" dirty="0" err="1"/>
              <a:t>Cherteng</a:t>
            </a:r>
            <a:r>
              <a:rPr lang="en-US" dirty="0"/>
              <a:t> Vang</a:t>
            </a:r>
          </a:p>
          <a:p>
            <a:r>
              <a:rPr lang="en-US" dirty="0"/>
              <a:t>Rev. Billy (</a:t>
            </a:r>
            <a:r>
              <a:rPr lang="en-US" dirty="0" err="1"/>
              <a:t>Tshaj</a:t>
            </a:r>
            <a:r>
              <a:rPr lang="en-US" dirty="0"/>
              <a:t> </a:t>
            </a:r>
            <a:r>
              <a:rPr lang="en-US" dirty="0" err="1"/>
              <a:t>Koob</a:t>
            </a:r>
            <a:r>
              <a:rPr lang="en-US" dirty="0"/>
              <a:t>) Vang</a:t>
            </a:r>
          </a:p>
          <a:p>
            <a:r>
              <a:rPr lang="en-US" dirty="0"/>
              <a:t>Dr. Chang Sher Her</a:t>
            </a: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EDITORIAL CORRECTIONS</a:t>
            </a:r>
          </a:p>
        </p:txBody>
      </p:sp>
      <p:sp>
        <p:nvSpPr>
          <p:cNvPr id="3" name="Content Placeholder 2">
            <a:extLst>
              <a:ext uri="{FF2B5EF4-FFF2-40B4-BE49-F238E27FC236}">
                <a16:creationId xmlns:a16="http://schemas.microsoft.com/office/drawing/2014/main" id="{2037A280-42CC-2592-785D-4D057793EC3A}"/>
              </a:ext>
            </a:extLst>
          </p:cNvPr>
          <p:cNvSpPr>
            <a:spLocks noGrp="1"/>
          </p:cNvSpPr>
          <p:nvPr>
            <p:ph idx="1"/>
          </p:nvPr>
        </p:nvSpPr>
        <p:spPr/>
        <p:txBody>
          <a:bodyPr>
            <a:normAutofit fontScale="92500"/>
          </a:bodyPr>
          <a:lstStyle/>
          <a:p>
            <a:r>
              <a:rPr lang="en-US" dirty="0"/>
              <a:t>CLA to HCI (Church Leadership Academy) to (Hmong Christian Institute)</a:t>
            </a:r>
          </a:p>
          <a:p>
            <a:r>
              <a:rPr lang="en-US" dirty="0"/>
              <a:t>LO&amp;CC to CC (Licensing, Ordination, and Consecration Council) to </a:t>
            </a:r>
            <a:r>
              <a:rPr lang="en-US"/>
              <a:t>Credentialing Council)</a:t>
            </a:r>
            <a:endParaRPr lang="en-US" dirty="0"/>
          </a:p>
          <a:p>
            <a:r>
              <a:rPr lang="en-US" dirty="0" err="1"/>
              <a:t>He/She</a:t>
            </a:r>
            <a:r>
              <a:rPr lang="en-US" dirty="0"/>
              <a:t> to He</a:t>
            </a:r>
          </a:p>
          <a:p>
            <a:r>
              <a:rPr lang="en-US" dirty="0" err="1"/>
              <a:t>His/Her</a:t>
            </a:r>
            <a:r>
              <a:rPr lang="en-US" dirty="0"/>
              <a:t> to His</a:t>
            </a:r>
          </a:p>
          <a:p>
            <a:pPr marL="0" indent="0">
              <a:buNone/>
            </a:pPr>
            <a:endParaRPr lang="en-US" dirty="0">
              <a:solidFill>
                <a:srgbClr val="57BCE5"/>
              </a:solidFill>
              <a:hlinkClick r:id="rId2">
                <a:extLst>
                  <a:ext uri="{A12FA001-AC4F-418D-AE19-62706E023703}">
                    <ahyp:hlinkClr xmlns:ahyp="http://schemas.microsoft.com/office/drawing/2018/hyperlinkcolor" val="tx"/>
                  </a:ext>
                </a:extLst>
              </a:hlinkClick>
            </a:endParaRPr>
          </a:p>
          <a:p>
            <a:r>
              <a:rPr lang="en-US" dirty="0">
                <a:solidFill>
                  <a:srgbClr val="57BCE5"/>
                </a:solidFill>
                <a:hlinkClick r:id="rId2">
                  <a:extLst>
                    <a:ext uri="{A12FA001-AC4F-418D-AE19-62706E023703}">
                      <ahyp:hlinkClr xmlns:ahyp="http://schemas.microsoft.com/office/drawing/2018/hyperlinkcolor" val="tx"/>
                    </a:ext>
                  </a:extLst>
                </a:hlinkClick>
              </a:rPr>
              <a:t>967e3f_da7035a6db40456eae1c1771086d4ead.pdf (hmongdistrict.org)</a:t>
            </a:r>
            <a:endParaRPr lang="en-US" dirty="0"/>
          </a:p>
          <a:p>
            <a:r>
              <a:rPr lang="en-US" dirty="0">
                <a:hlinkClick r:id="rId3"/>
              </a:rPr>
              <a:t>2024-CMA-Manual-English-3-13-24.pdf (cmalliance.org)</a:t>
            </a:r>
            <a:endParaRPr lang="en-US" dirty="0"/>
          </a:p>
        </p:txBody>
      </p:sp>
    </p:spTree>
    <p:extLst>
      <p:ext uri="{BB962C8B-B14F-4D97-AF65-F5344CB8AC3E}">
        <p14:creationId xmlns:p14="http://schemas.microsoft.com/office/powerpoint/2010/main" val="2215894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524998" cy="1020762"/>
          </a:xfrm>
        </p:spPr>
        <p:txBody>
          <a:bodyPr/>
          <a:lstStyle/>
          <a:p>
            <a:r>
              <a:rPr lang="en-US" dirty="0">
                <a:latin typeface="Arial" panose="020B0604020202020204" pitchFamily="34" charset="0"/>
                <a:cs typeface="Arial" panose="020B0604020202020204" pitchFamily="34" charset="0"/>
              </a:rPr>
              <a:t>3)  MOTION TO CHANGE (Article III, Section D-5)</a:t>
            </a:r>
          </a:p>
        </p:txBody>
      </p:sp>
      <p:sp>
        <p:nvSpPr>
          <p:cNvPr id="3" name="Content Placeholder 2">
            <a:extLst>
              <a:ext uri="{FF2B5EF4-FFF2-40B4-BE49-F238E27FC236}">
                <a16:creationId xmlns:a16="http://schemas.microsoft.com/office/drawing/2014/main" id="{2037A280-42CC-2592-785D-4D057793EC3A}"/>
              </a:ext>
            </a:extLst>
          </p:cNvPr>
          <p:cNvSpPr>
            <a:spLocks noGrp="1"/>
          </p:cNvSpPr>
          <p:nvPr>
            <p:ph idx="1"/>
          </p:nvPr>
        </p:nvSpPr>
        <p:spPr/>
        <p:txBody>
          <a:bodyPr>
            <a:normAutofit fontScale="92500" lnSpcReduction="10000"/>
          </a:bodyPr>
          <a:lstStyle/>
          <a:p>
            <a:r>
              <a:rPr lang="en-US" dirty="0">
                <a:solidFill>
                  <a:srgbClr val="FFFF00"/>
                </a:solidFill>
                <a:latin typeface="Arial" panose="020B0604020202020204" pitchFamily="34" charset="0"/>
                <a:cs typeface="Arial" panose="020B0604020202020204" pitchFamily="34" charset="0"/>
              </a:rPr>
              <a:t>OLD: 5. DISTRICT CONFERENCE SEARCH COMMITTEE </a:t>
            </a:r>
          </a:p>
          <a:p>
            <a:r>
              <a:rPr lang="en-US" dirty="0">
                <a:solidFill>
                  <a:srgbClr val="FFFF00"/>
                </a:solidFill>
                <a:latin typeface="Arial" panose="020B0604020202020204" pitchFamily="34" charset="0"/>
                <a:cs typeface="Arial" panose="020B0604020202020204" pitchFamily="34" charset="0"/>
              </a:rPr>
              <a:t>The District Executive Committee shall determine the location of the District Annual Conference two (2) years before the conference and shall appoint three (3) members who live close to that city along with the District Superintendent to find the venue and prepare the conference. </a:t>
            </a:r>
          </a:p>
          <a:p>
            <a:r>
              <a:rPr lang="en-US" kern="100" dirty="0">
                <a:latin typeface="Arial" panose="020B0604020202020204" pitchFamily="34" charset="0"/>
                <a:ea typeface="Calibri" panose="020F0502020204030204" pitchFamily="34" charset="0"/>
                <a:cs typeface="Arial" panose="020B0604020202020204" pitchFamily="34" charset="0"/>
              </a:rPr>
              <a:t>NEW: 5. </a:t>
            </a:r>
            <a:r>
              <a:rPr lang="en-US" dirty="0">
                <a:latin typeface="Arial" panose="020B0604020202020204" pitchFamily="34" charset="0"/>
                <a:cs typeface="Arial" panose="020B0604020202020204" pitchFamily="34" charset="0"/>
              </a:rPr>
              <a:t>DISTRICT CONFERENCE SEARCH COMMITTEE </a:t>
            </a:r>
          </a:p>
          <a:p>
            <a:r>
              <a:rPr lang="en-US" kern="100" dirty="0">
                <a:effectLst/>
                <a:latin typeface="Arial" panose="020B0604020202020204" pitchFamily="34" charset="0"/>
                <a:ea typeface="Calibri" panose="020F0502020204030204" pitchFamily="34" charset="0"/>
                <a:cs typeface="Arial" panose="020B0604020202020204" pitchFamily="34" charset="0"/>
              </a:rPr>
              <a:t>The District Executive Committee shall determine the location of the annual District Conference two (2) years before the conference and the logistics be assigned to the Conference Committee.  The Conference Committee shall consist of DS plus 3 members appointed by DEXCOM.</a:t>
            </a:r>
          </a:p>
          <a:p>
            <a:endParaRPr lang="en-US" dirty="0"/>
          </a:p>
        </p:txBody>
      </p:sp>
    </p:spTree>
    <p:extLst>
      <p:ext uri="{BB962C8B-B14F-4D97-AF65-F5344CB8AC3E}">
        <p14:creationId xmlns:p14="http://schemas.microsoft.com/office/powerpoint/2010/main" val="2108228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829798" cy="1020762"/>
          </a:xfrm>
        </p:spPr>
        <p:txBody>
          <a:bodyPr/>
          <a:lstStyle/>
          <a:p>
            <a:r>
              <a:rPr lang="en-US" dirty="0">
                <a:latin typeface="Arial" panose="020B0604020202020204" pitchFamily="34" charset="0"/>
                <a:cs typeface="Arial" panose="020B0604020202020204" pitchFamily="34" charset="0"/>
              </a:rPr>
              <a:t>REASONS TO CHANGE</a:t>
            </a:r>
          </a:p>
        </p:txBody>
      </p:sp>
      <p:sp>
        <p:nvSpPr>
          <p:cNvPr id="3" name="Content Placeholder 2">
            <a:extLst>
              <a:ext uri="{FF2B5EF4-FFF2-40B4-BE49-F238E27FC236}">
                <a16:creationId xmlns:a16="http://schemas.microsoft.com/office/drawing/2014/main" id="{2037A280-42CC-2592-785D-4D057793EC3A}"/>
              </a:ext>
            </a:extLst>
          </p:cNvPr>
          <p:cNvSpPr>
            <a:spLocks noGrp="1"/>
          </p:cNvSpPr>
          <p:nvPr>
            <p:ph idx="1"/>
          </p:nvPr>
        </p:nvSpPr>
        <p:spPr/>
        <p:txBody>
          <a:bodyPr>
            <a:normAutofit/>
          </a:bodyPr>
          <a:lstStyle/>
          <a:p>
            <a:pPr marL="0" marR="0" lvl="0" indent="0">
              <a:spcBef>
                <a:spcPts val="0"/>
              </a:spcBef>
              <a:spcAft>
                <a:spcPts val="0"/>
              </a:spcAft>
              <a:buNone/>
            </a:pPr>
            <a:r>
              <a:rPr lang="en-US" sz="2800" kern="100" dirty="0">
                <a:latin typeface="Times New Roman" panose="02020603050405020304" pitchFamily="18" charset="0"/>
                <a:ea typeface="Calibri" panose="020F0502020204030204" pitchFamily="34" charset="0"/>
              </a:rPr>
              <a:t>The proposed bylaw will give flexibility for DEXCOM and DS to form a Conference Committee that best suits their needs.</a:t>
            </a:r>
            <a:endParaRPr lang="en-US" sz="2800" kern="100" dirty="0">
              <a:effectLst/>
              <a:latin typeface="Times New Roman" panose="02020603050405020304" pitchFamily="18" charset="0"/>
              <a:ea typeface="Calibri" panose="020F0502020204030204" pitchFamily="34" charset="0"/>
            </a:endParaRPr>
          </a:p>
          <a:p>
            <a:endParaRPr lang="en-US" dirty="0"/>
          </a:p>
        </p:txBody>
      </p:sp>
    </p:spTree>
    <p:extLst>
      <p:ext uri="{BB962C8B-B14F-4D97-AF65-F5344CB8AC3E}">
        <p14:creationId xmlns:p14="http://schemas.microsoft.com/office/powerpoint/2010/main" val="369596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274638"/>
            <a:ext cx="10515600" cy="1020762"/>
          </a:xfrm>
        </p:spPr>
        <p:txBody>
          <a:bodyPr/>
          <a:lstStyle/>
          <a:p>
            <a:r>
              <a:rPr lang="en-US" dirty="0">
                <a:latin typeface="Arial" panose="020B0604020202020204" pitchFamily="34" charset="0"/>
                <a:cs typeface="Arial" panose="020B0604020202020204" pitchFamily="34" charset="0"/>
              </a:rPr>
              <a:t>4) MOTION TO REMOVE (Article IV, Section A-2-c-2)</a:t>
            </a:r>
          </a:p>
        </p:txBody>
      </p:sp>
      <p:sp>
        <p:nvSpPr>
          <p:cNvPr id="3" name="Content Placeholder 2">
            <a:extLst>
              <a:ext uri="{FF2B5EF4-FFF2-40B4-BE49-F238E27FC236}">
                <a16:creationId xmlns:a16="http://schemas.microsoft.com/office/drawing/2014/main" id="{2037A280-42CC-2592-785D-4D057793EC3A}"/>
              </a:ext>
            </a:extLst>
          </p:cNvPr>
          <p:cNvSpPr>
            <a:spLocks noGrp="1"/>
          </p:cNvSpPr>
          <p:nvPr>
            <p:ph idx="1"/>
          </p:nvPr>
        </p:nvSpPr>
        <p:spPr/>
        <p:txBody>
          <a:bodyPr>
            <a:normAutofit/>
          </a:bodyPr>
          <a:lstStyle/>
          <a:p>
            <a:r>
              <a:rPr lang="en-US" sz="3200" dirty="0"/>
              <a:t>2. The pastoral staff shall agree to stay with the local church for a period of one year after the pastoral staff has been granted sabbatical leave. If the pastoral staff moves to another location due to emergency or special situation, the pastoral staff shall pay back to the local church all the financial benefits received during the time he/she was on sabbatical </a:t>
            </a:r>
            <a:r>
              <a:rPr lang="en-US" sz="3200" kern="100" dirty="0">
                <a:effectLst/>
                <a:latin typeface="Arial" panose="020B0604020202020204" pitchFamily="34" charset="0"/>
                <a:ea typeface="Calibri" panose="020F0502020204030204" pitchFamily="34" charset="0"/>
                <a:cs typeface="Arial" panose="020B0604020202020204" pitchFamily="34" charset="0"/>
              </a:rPr>
              <a:t>by DEXCOM.</a:t>
            </a:r>
          </a:p>
          <a:p>
            <a:endParaRPr lang="en-US" dirty="0"/>
          </a:p>
        </p:txBody>
      </p:sp>
    </p:spTree>
    <p:extLst>
      <p:ext uri="{BB962C8B-B14F-4D97-AF65-F5344CB8AC3E}">
        <p14:creationId xmlns:p14="http://schemas.microsoft.com/office/powerpoint/2010/main" val="3284988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829798" cy="1020762"/>
          </a:xfrm>
        </p:spPr>
        <p:txBody>
          <a:bodyPr/>
          <a:lstStyle/>
          <a:p>
            <a:r>
              <a:rPr lang="en-US" dirty="0">
                <a:latin typeface="Arial" panose="020B0604020202020204" pitchFamily="34" charset="0"/>
                <a:cs typeface="Arial" panose="020B0604020202020204" pitchFamily="34" charset="0"/>
              </a:rPr>
              <a:t>REASONS TO REMOVE</a:t>
            </a:r>
          </a:p>
        </p:txBody>
      </p:sp>
      <p:sp>
        <p:nvSpPr>
          <p:cNvPr id="3" name="Content Placeholder 2">
            <a:extLst>
              <a:ext uri="{FF2B5EF4-FFF2-40B4-BE49-F238E27FC236}">
                <a16:creationId xmlns:a16="http://schemas.microsoft.com/office/drawing/2014/main" id="{2037A280-42CC-2592-785D-4D057793EC3A}"/>
              </a:ext>
            </a:extLst>
          </p:cNvPr>
          <p:cNvSpPr>
            <a:spLocks noGrp="1"/>
          </p:cNvSpPr>
          <p:nvPr>
            <p:ph idx="1"/>
          </p:nvPr>
        </p:nvSpPr>
        <p:spPr/>
        <p:txBody>
          <a:bodyPr>
            <a:normAutofit/>
          </a:bodyPr>
          <a:lstStyle/>
          <a:p>
            <a:pPr marL="0" marR="0" lvl="0" indent="0">
              <a:spcBef>
                <a:spcPts val="0"/>
              </a:spcBef>
              <a:spcAft>
                <a:spcPts val="0"/>
              </a:spcAft>
              <a:buNone/>
            </a:pPr>
            <a:r>
              <a:rPr lang="en-US" sz="2800" kern="100" dirty="0">
                <a:effectLst/>
                <a:latin typeface="Times New Roman" panose="02020603050405020304" pitchFamily="18" charset="0"/>
                <a:ea typeface="Calibri" panose="020F0502020204030204" pitchFamily="34" charset="0"/>
              </a:rPr>
              <a:t>1. The necessary conditions for sabbaticals are already stated in this section of the bylaw.</a:t>
            </a:r>
          </a:p>
          <a:p>
            <a:pPr marL="914400" marR="0">
              <a:spcBef>
                <a:spcPts val="0"/>
              </a:spcBef>
              <a:spcAft>
                <a:spcPts val="0"/>
              </a:spcAft>
            </a:pPr>
            <a:endParaRPr lang="en-US" sz="2800" kern="100" dirty="0">
              <a:effectLst/>
              <a:latin typeface="Times New Roman" panose="02020603050405020304" pitchFamily="18" charset="0"/>
              <a:ea typeface="Calibri" panose="020F0502020204030204" pitchFamily="34" charset="0"/>
            </a:endParaRPr>
          </a:p>
          <a:p>
            <a:pPr marL="0" marR="0" lvl="0" indent="0">
              <a:spcBef>
                <a:spcPts val="0"/>
              </a:spcBef>
              <a:spcAft>
                <a:spcPts val="0"/>
              </a:spcAft>
              <a:buNone/>
            </a:pPr>
            <a:r>
              <a:rPr lang="en-US" sz="2800" kern="100" dirty="0">
                <a:effectLst/>
                <a:latin typeface="Times New Roman" panose="02020603050405020304" pitchFamily="18" charset="0"/>
                <a:ea typeface="Calibri" panose="020F0502020204030204" pitchFamily="34" charset="0"/>
              </a:rPr>
              <a:t>2. Sabbaticals are earned before used, therefore, there shall be no additional conditions once the governing board approves them. </a:t>
            </a:r>
          </a:p>
          <a:p>
            <a:pPr marL="640080" marR="0" indent="0">
              <a:spcBef>
                <a:spcPts val="0"/>
              </a:spcBef>
              <a:spcAft>
                <a:spcPts val="0"/>
              </a:spcAft>
              <a:buNone/>
            </a:pPr>
            <a:r>
              <a:rPr lang="en-US" sz="2800" kern="100" dirty="0">
                <a:effectLst/>
                <a:latin typeface="Times New Roman" panose="02020603050405020304" pitchFamily="18" charset="0"/>
                <a:ea typeface="Calibri" panose="020F0502020204030204" pitchFamily="34" charset="0"/>
              </a:rPr>
              <a:t> </a:t>
            </a:r>
          </a:p>
          <a:p>
            <a:pPr marL="0" marR="0" lvl="0" indent="0">
              <a:spcBef>
                <a:spcPts val="0"/>
              </a:spcBef>
              <a:spcAft>
                <a:spcPts val="0"/>
              </a:spcAft>
              <a:buNone/>
            </a:pPr>
            <a:r>
              <a:rPr lang="en-US" sz="2800" kern="100" dirty="0">
                <a:effectLst/>
                <a:latin typeface="Times New Roman" panose="02020603050405020304" pitchFamily="18" charset="0"/>
                <a:ea typeface="Calibri" panose="020F0502020204030204" pitchFamily="34" charset="0"/>
              </a:rPr>
              <a:t>3. The idea of “pastoral staff” having to “pay back to the local church” does not align with the Biblical relationship between pastors and churches.</a:t>
            </a:r>
          </a:p>
          <a:p>
            <a:endParaRPr lang="en-US" dirty="0"/>
          </a:p>
        </p:txBody>
      </p:sp>
    </p:spTree>
    <p:extLst>
      <p:ext uri="{BB962C8B-B14F-4D97-AF65-F5344CB8AC3E}">
        <p14:creationId xmlns:p14="http://schemas.microsoft.com/office/powerpoint/2010/main" val="335925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F09A44C-857D-42FD-9219-94A36248C2C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chalkboard-education-presentation-widescreen</Template>
  <TotalTime>0</TotalTime>
  <Words>406</Words>
  <Application>Microsoft Office PowerPoint</Application>
  <PresentationFormat>Custom</PresentationFormat>
  <Paragraphs>29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Consolas</vt:lpstr>
      <vt:lpstr>Corbel</vt:lpstr>
      <vt:lpstr>Times New Roman</vt:lpstr>
      <vt:lpstr>Chalkboard 16x9</vt:lpstr>
      <vt:lpstr>1) BYLAWS COMMITTEE</vt:lpstr>
      <vt:lpstr>2) EDITORIAL CORRECTIONS</vt:lpstr>
      <vt:lpstr>3)  MOTION TO CHANGE (Article III, Section D-5)</vt:lpstr>
      <vt:lpstr>REASONS TO CHANGE</vt:lpstr>
      <vt:lpstr>4) MOTION TO REMOVE (Article IV, Section A-2-c-2)</vt:lpstr>
      <vt:lpstr>REASONS TO REMOVE</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2016-10-01T02:30:29Z</dcterms:created>
  <dcterms:modified xsi:type="dcterms:W3CDTF">2024-07-03T15:07:02Z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TC028048469991</vt:lpwstr>
  </property>
</Properties>
</file>